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</p:sldIdLst>
  <p:sldSz cx="10693400" cy="504031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64" y="-90"/>
      </p:cViewPr>
      <p:guideLst>
        <p:guide orient="horz" pos="1588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2005" y="1565765"/>
            <a:ext cx="9089390" cy="1080401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4010" y="2856178"/>
            <a:ext cx="7485380" cy="1288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752715" y="201848"/>
            <a:ext cx="2406015" cy="43006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34670" y="201848"/>
            <a:ext cx="7039822" cy="43006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3238868"/>
            <a:ext cx="9089390" cy="1001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44705" y="2136302"/>
            <a:ext cx="9089390" cy="110256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34670" y="1176074"/>
            <a:ext cx="4722918" cy="33263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435812" y="1176074"/>
            <a:ext cx="4722918" cy="33263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4671" y="1128237"/>
            <a:ext cx="4724775" cy="4701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34671" y="1598433"/>
            <a:ext cx="4724775" cy="29040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432102" y="1128237"/>
            <a:ext cx="4726631" cy="4701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432102" y="1598433"/>
            <a:ext cx="4726631" cy="29040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3" y="200679"/>
            <a:ext cx="3518055" cy="854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180824" y="200680"/>
            <a:ext cx="5977909" cy="43017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4673" y="1054733"/>
            <a:ext cx="3518055" cy="34477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3528220"/>
            <a:ext cx="6416040" cy="41652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095981" y="450361"/>
            <a:ext cx="6416040" cy="3024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095981" y="3944746"/>
            <a:ext cx="6416040" cy="591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534670" y="201846"/>
            <a:ext cx="9624060" cy="840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4670" y="1176074"/>
            <a:ext cx="9624060" cy="3326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534670" y="4671625"/>
            <a:ext cx="249512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690BA-CDE7-4A4A-B3E1-33C1C96C8AFA}" type="datetimeFigureOut">
              <a:rPr lang="sk-SK" smtClean="0"/>
              <a:pPr/>
              <a:t>23.10.2015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653579" y="4671625"/>
            <a:ext cx="3386243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7663603" y="4671625"/>
            <a:ext cx="249512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FC60D-B38A-49FC-8F77-10A031C47269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nco\Desktop\S.B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693399" cy="5040313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450156" y="431924"/>
            <a:ext cx="597666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6000" dirty="0" smtClean="0">
                <a:solidFill>
                  <a:srgbClr val="00FF00"/>
                </a:solidFill>
                <a:latin typeface="Copperplate Gothic Bold" pitchFamily="34" charset="0"/>
                <a:ea typeface="BatangChe" pitchFamily="49" charset="-127"/>
                <a:cs typeface="Arial Unicode MS" pitchFamily="34" charset="-128"/>
              </a:rPr>
              <a:t>Študentský beh </a:t>
            </a:r>
          </a:p>
          <a:p>
            <a:r>
              <a:rPr lang="sk-SK" sz="2800" dirty="0" smtClean="0">
                <a:solidFill>
                  <a:srgbClr val="00FF00"/>
                </a:solidFill>
                <a:latin typeface="Copperplate Gothic Bold" pitchFamily="34" charset="0"/>
                <a:ea typeface="BatangChe" pitchFamily="49" charset="-127"/>
                <a:cs typeface="Arial Unicode MS" pitchFamily="34" charset="-128"/>
              </a:rPr>
              <a:t>Košice 2015</a:t>
            </a:r>
          </a:p>
          <a:p>
            <a:endParaRPr lang="sk-SK" sz="2800" dirty="0">
              <a:solidFill>
                <a:srgbClr val="00FF00"/>
              </a:solidFill>
              <a:latin typeface="Copperplate Gothic Bold" pitchFamily="34" charset="0"/>
              <a:ea typeface="BatangChe" pitchFamily="49" charset="-127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Benco\Desktop\S.B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693399" cy="5040313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450156" y="431924"/>
            <a:ext cx="97930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00FF00"/>
                </a:solidFill>
              </a:rPr>
              <a:t>          Beh </a:t>
            </a:r>
            <a:r>
              <a:rPr lang="sk-SK" sz="1600" dirty="0">
                <a:solidFill>
                  <a:srgbClr val="00FF00"/>
                </a:solidFill>
              </a:rPr>
              <a:t>sa uskutoční pri príležitosti Medzinárodného dňa študentov, pod záštitou </a:t>
            </a:r>
            <a:r>
              <a:rPr lang="sk-SK" sz="1600" dirty="0" smtClean="0">
                <a:solidFill>
                  <a:srgbClr val="00FF00"/>
                </a:solidFill>
              </a:rPr>
              <a:t>rektora Univerzity Pavla Jozefa Šafárika v Košiciach  a primátora </a:t>
            </a:r>
            <a:r>
              <a:rPr lang="sk-SK" sz="1600" dirty="0">
                <a:solidFill>
                  <a:srgbClr val="00FF00"/>
                </a:solidFill>
              </a:rPr>
              <a:t>mesta Košice </a:t>
            </a:r>
            <a:r>
              <a:rPr lang="sk-SK" sz="1600" dirty="0" smtClean="0">
                <a:solidFill>
                  <a:srgbClr val="00FF00"/>
                </a:solidFill>
              </a:rPr>
              <a:t>. Organizovaný je na základe spomienky </a:t>
            </a:r>
            <a:r>
              <a:rPr lang="sk-SK" sz="1600" dirty="0">
                <a:solidFill>
                  <a:srgbClr val="00FF00"/>
                </a:solidFill>
              </a:rPr>
              <a:t>na novembrové udalosti z rokov 1939 a 1989...</a:t>
            </a:r>
          </a:p>
          <a:p>
            <a:r>
              <a:rPr lang="sk-SK" sz="1600" dirty="0" smtClean="0">
                <a:solidFill>
                  <a:srgbClr val="00FF00"/>
                </a:solidFill>
              </a:rPr>
              <a:t>          Výročie </a:t>
            </a:r>
            <a:r>
              <a:rPr lang="sk-SK" sz="1600" dirty="0">
                <a:solidFill>
                  <a:srgbClr val="00FF00"/>
                </a:solidFill>
              </a:rPr>
              <a:t>17. novembra je vnímané predovšetkým ako dátum začiatku konca komunistickej vlády </a:t>
            </a:r>
            <a:r>
              <a:rPr lang="sk-SK" sz="1600" dirty="0" smtClean="0">
                <a:solidFill>
                  <a:srgbClr val="00FF00"/>
                </a:solidFill>
              </a:rPr>
              <a:t> </a:t>
            </a:r>
          </a:p>
          <a:p>
            <a:r>
              <a:rPr lang="sk-SK" sz="1600" dirty="0" smtClean="0">
                <a:solidFill>
                  <a:srgbClr val="00FF00"/>
                </a:solidFill>
              </a:rPr>
              <a:t>v </a:t>
            </a:r>
            <a:r>
              <a:rPr lang="sk-SK" sz="1600" dirty="0">
                <a:solidFill>
                  <a:srgbClr val="00FF00"/>
                </a:solidFill>
              </a:rPr>
              <a:t>Československu. Napriek tomu medzi nemenej dôležité patria aj tragické udalosti, ku ktorým došlo o 50 rokov skôr, od 28. októbra do 17. novembra 1939 vo vtedajšom Protektoráte Čechy a Morava, a ktoré sa stali základom pre vyhlásenie Medzinárodného dňa študentstva</a:t>
            </a:r>
            <a:r>
              <a:rPr lang="sk-SK" sz="1600" dirty="0" smtClean="0">
                <a:solidFill>
                  <a:srgbClr val="00FF00"/>
                </a:solidFill>
              </a:rPr>
              <a:t>.</a:t>
            </a:r>
            <a:endParaRPr lang="sk-SK" sz="1600" dirty="0">
              <a:solidFill>
                <a:srgbClr val="00FF00"/>
              </a:solidFill>
            </a:endParaRPr>
          </a:p>
          <a:p>
            <a:r>
              <a:rPr lang="sk-SK" sz="1600" dirty="0" smtClean="0">
                <a:solidFill>
                  <a:srgbClr val="00FF00"/>
                </a:solidFill>
              </a:rPr>
              <a:t>          Príďte </a:t>
            </a:r>
            <a:r>
              <a:rPr lang="sk-SK" sz="1600" dirty="0">
                <a:solidFill>
                  <a:srgbClr val="00FF00"/>
                </a:solidFill>
              </a:rPr>
              <a:t>si s nami uctiť pamiatku týchto udalostí a zároveň osláviť deň </a:t>
            </a:r>
            <a:r>
              <a:rPr lang="sk-SK" sz="1600" dirty="0" smtClean="0">
                <a:solidFill>
                  <a:srgbClr val="00FF00"/>
                </a:solidFill>
              </a:rPr>
              <a:t>študentstva</a:t>
            </a:r>
          </a:p>
          <a:p>
            <a:r>
              <a:rPr lang="sk-SK" sz="1600" dirty="0" smtClean="0">
                <a:solidFill>
                  <a:srgbClr val="00FF00"/>
                </a:solidFill>
              </a:rPr>
              <a:t>vo </a:t>
            </a:r>
            <a:r>
              <a:rPr lang="sk-SK" sz="1600" dirty="0">
                <a:solidFill>
                  <a:srgbClr val="00FF00"/>
                </a:solidFill>
              </a:rPr>
              <a:t>veľkom štýle.</a:t>
            </a:r>
          </a:p>
          <a:p>
            <a:r>
              <a:rPr lang="sk-SK" sz="1600" dirty="0" smtClean="0">
                <a:solidFill>
                  <a:srgbClr val="00FF00"/>
                </a:solidFill>
              </a:rPr>
              <a:t>          Oslavy </a:t>
            </a:r>
            <a:r>
              <a:rPr lang="sk-SK" sz="1600" dirty="0">
                <a:solidFill>
                  <a:srgbClr val="00FF00"/>
                </a:solidFill>
              </a:rPr>
              <a:t>budú pokračovať od 20.00 veľkou Beániou Košických vysokoškolákov !!</a:t>
            </a:r>
          </a:p>
          <a:p>
            <a:r>
              <a:rPr lang="sk-SK" sz="1600" dirty="0">
                <a:solidFill>
                  <a:srgbClr val="00FF00"/>
                </a:solidFill>
              </a:rPr>
              <a:t>Všetci </a:t>
            </a:r>
            <a:r>
              <a:rPr lang="sk-SK" sz="1600" dirty="0" smtClean="0">
                <a:solidFill>
                  <a:srgbClr val="00FF00"/>
                </a:solidFill>
              </a:rPr>
              <a:t>bežci v cieli získavajú </a:t>
            </a:r>
            <a:r>
              <a:rPr lang="sk-SK" sz="1600" dirty="0">
                <a:solidFill>
                  <a:srgbClr val="00FF00"/>
                </a:solidFill>
              </a:rPr>
              <a:t>vstup na </a:t>
            </a:r>
            <a:r>
              <a:rPr lang="sk-SK" sz="1600" dirty="0" smtClean="0">
                <a:solidFill>
                  <a:srgbClr val="00FF00"/>
                </a:solidFill>
              </a:rPr>
              <a:t>Beániu zdarma !!!</a:t>
            </a:r>
            <a:endParaRPr lang="sk-SK" sz="1600" dirty="0">
              <a:solidFill>
                <a:srgbClr val="00FF00"/>
              </a:solidFill>
            </a:endParaRPr>
          </a:p>
          <a:p>
            <a:endParaRPr lang="sk-SK" sz="1600" dirty="0">
              <a:solidFill>
                <a:srgbClr val="00FF00"/>
              </a:solidFill>
              <a:latin typeface="Copperplate Gothic Bold" pitchFamily="34" charset="0"/>
              <a:ea typeface="BatangChe" pitchFamily="49" charset="-127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enco\Desktop\S.B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693399" cy="6048053"/>
          </a:xfrm>
          <a:prstGeom prst="rect">
            <a:avLst/>
          </a:prstGeom>
          <a:noFill/>
        </p:spPr>
      </p:pic>
      <p:sp>
        <p:nvSpPr>
          <p:cNvPr id="3" name="BlokTextu 2"/>
          <p:cNvSpPr txBox="1"/>
          <p:nvPr/>
        </p:nvSpPr>
        <p:spPr>
          <a:xfrm>
            <a:off x="378148" y="287908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>
                <a:solidFill>
                  <a:srgbClr val="00FF00"/>
                </a:solidFill>
              </a:rPr>
              <a:t>PROPOZÍCIE</a:t>
            </a:r>
            <a:endParaRPr lang="sk-SK" sz="2400" dirty="0">
              <a:solidFill>
                <a:srgbClr val="00FF00"/>
              </a:solidFill>
            </a:endParaRPr>
          </a:p>
          <a:p>
            <a:endParaRPr lang="sk-SK" sz="2800" dirty="0">
              <a:solidFill>
                <a:srgbClr val="00FF00"/>
              </a:solidFill>
            </a:endParaRPr>
          </a:p>
          <a:p>
            <a:endParaRPr lang="sk-SK" sz="2800" dirty="0">
              <a:solidFill>
                <a:srgbClr val="00FF00"/>
              </a:solidFill>
              <a:ea typeface="BatangChe" pitchFamily="49" charset="-127"/>
              <a:cs typeface="Arial Unicode MS" pitchFamily="34" charset="-128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22164" y="935980"/>
            <a:ext cx="95050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00FF00"/>
                </a:solidFill>
              </a:rPr>
              <a:t>TERMÍN : 18.11.2015</a:t>
            </a:r>
            <a:endParaRPr lang="sk-SK" sz="1600" dirty="0" smtClean="0">
              <a:solidFill>
                <a:srgbClr val="00FF00"/>
              </a:solidFill>
            </a:endParaRPr>
          </a:p>
          <a:p>
            <a:endParaRPr lang="sk-SK" sz="1600" b="1" dirty="0" smtClean="0">
              <a:solidFill>
                <a:srgbClr val="00FF00"/>
              </a:solidFill>
            </a:endParaRPr>
          </a:p>
          <a:p>
            <a:r>
              <a:rPr lang="sk-SK" sz="1600" b="1" dirty="0" smtClean="0">
                <a:solidFill>
                  <a:srgbClr val="00FF00"/>
                </a:solidFill>
              </a:rPr>
              <a:t>ŠTARTOVNÉ: </a:t>
            </a:r>
            <a:r>
              <a:rPr lang="sk-SK" sz="1600" dirty="0" smtClean="0">
                <a:solidFill>
                  <a:srgbClr val="00FF00"/>
                </a:solidFill>
              </a:rPr>
              <a:t>6 € - predpredaj / 10 € na mieste</a:t>
            </a:r>
          </a:p>
          <a:p>
            <a:endParaRPr lang="sk-SK" sz="1600" b="1" dirty="0" smtClean="0">
              <a:solidFill>
                <a:srgbClr val="00FF00"/>
              </a:solidFill>
            </a:endParaRPr>
          </a:p>
          <a:p>
            <a:r>
              <a:rPr lang="sk-SK" sz="1600" b="1" dirty="0" smtClean="0">
                <a:solidFill>
                  <a:srgbClr val="00FF00"/>
                </a:solidFill>
              </a:rPr>
              <a:t>DĹŽKA </a:t>
            </a:r>
            <a:r>
              <a:rPr lang="sk-SK" sz="1600" b="1" dirty="0" smtClean="0">
                <a:solidFill>
                  <a:srgbClr val="00FF00"/>
                </a:solidFill>
              </a:rPr>
              <a:t>TRATE:</a:t>
            </a:r>
            <a:r>
              <a:rPr lang="sk-SK" sz="1600" dirty="0">
                <a:solidFill>
                  <a:srgbClr val="00FF00"/>
                </a:solidFill>
              </a:rPr>
              <a:t> </a:t>
            </a:r>
            <a:r>
              <a:rPr lang="sk-SK" sz="1600" dirty="0" smtClean="0">
                <a:solidFill>
                  <a:srgbClr val="00FF00"/>
                </a:solidFill>
              </a:rPr>
              <a:t>3 km /6 </a:t>
            </a:r>
            <a:r>
              <a:rPr lang="sk-SK" sz="1600" dirty="0" smtClean="0">
                <a:solidFill>
                  <a:srgbClr val="00FF00"/>
                </a:solidFill>
              </a:rPr>
              <a:t>km</a:t>
            </a:r>
          </a:p>
          <a:p>
            <a:endParaRPr lang="sk-SK" sz="1600" dirty="0">
              <a:solidFill>
                <a:srgbClr val="00FF00"/>
              </a:solidFill>
            </a:endParaRPr>
          </a:p>
          <a:p>
            <a:r>
              <a:rPr lang="sk-SK" sz="1600" b="1" dirty="0" smtClean="0">
                <a:solidFill>
                  <a:srgbClr val="00FF00"/>
                </a:solidFill>
              </a:rPr>
              <a:t>TRASA BEHU </a:t>
            </a:r>
            <a:r>
              <a:rPr lang="sk-SK" sz="1600" dirty="0">
                <a:solidFill>
                  <a:srgbClr val="00FF00"/>
                </a:solidFill>
              </a:rPr>
              <a:t>: </a:t>
            </a:r>
            <a:r>
              <a:rPr lang="sk-SK" sz="1600" dirty="0" smtClean="0">
                <a:solidFill>
                  <a:srgbClr val="00FF00"/>
                </a:solidFill>
              </a:rPr>
              <a:t>Areál Botanickej záhrady v Košiciach.</a:t>
            </a:r>
          </a:p>
          <a:p>
            <a:endParaRPr lang="sk-SK" sz="1600" dirty="0">
              <a:solidFill>
                <a:srgbClr val="00FF00"/>
              </a:solidFill>
            </a:endParaRPr>
          </a:p>
          <a:p>
            <a:r>
              <a:rPr lang="sk-SK" sz="1600" dirty="0" smtClean="0">
                <a:solidFill>
                  <a:srgbClr val="00FF00"/>
                </a:solidFill>
              </a:rPr>
              <a:t>       - po trase budú zabezpečené dve stanice s občerstvením</a:t>
            </a:r>
          </a:p>
          <a:p>
            <a:r>
              <a:rPr lang="sk-SK" sz="1600" dirty="0" smtClean="0">
                <a:solidFill>
                  <a:srgbClr val="00FF00"/>
                </a:solidFill>
              </a:rPr>
              <a:t>       - každý registrovaný účastník pri prezentácii získava bežecký balíček,</a:t>
            </a:r>
          </a:p>
          <a:p>
            <a:r>
              <a:rPr lang="sk-SK" sz="1600" dirty="0" smtClean="0">
                <a:solidFill>
                  <a:srgbClr val="00FF00"/>
                </a:solidFill>
              </a:rPr>
              <a:t>       - každý registrovaný účastník po absolvovaní behu dostane pamätnú medailu,</a:t>
            </a:r>
          </a:p>
          <a:p>
            <a:r>
              <a:rPr lang="sk-SK" sz="1600" dirty="0" smtClean="0">
                <a:solidFill>
                  <a:srgbClr val="00FF00"/>
                </a:solidFill>
              </a:rPr>
              <a:t>       - pre všetkých registrovaných bežcov je v utorok 17.novembra o 19:00 v T klube</a:t>
            </a:r>
          </a:p>
          <a:p>
            <a:r>
              <a:rPr lang="sk-SK" sz="1600" dirty="0" smtClean="0">
                <a:solidFill>
                  <a:srgbClr val="00FF00"/>
                </a:solidFill>
              </a:rPr>
              <a:t>pripravená „ </a:t>
            </a:r>
            <a:r>
              <a:rPr lang="sk-SK" sz="1600" dirty="0" err="1" smtClean="0">
                <a:solidFill>
                  <a:srgbClr val="00FF00"/>
                </a:solidFill>
              </a:rPr>
              <a:t>All</a:t>
            </a:r>
            <a:r>
              <a:rPr lang="sk-SK" sz="1600" dirty="0" smtClean="0">
                <a:solidFill>
                  <a:srgbClr val="00FF00"/>
                </a:solidFill>
              </a:rPr>
              <a:t> </a:t>
            </a:r>
            <a:r>
              <a:rPr lang="sk-SK" sz="1600" dirty="0" err="1" smtClean="0">
                <a:solidFill>
                  <a:srgbClr val="00FF00"/>
                </a:solidFill>
              </a:rPr>
              <a:t>Inclusive</a:t>
            </a:r>
            <a:r>
              <a:rPr lang="sk-SK" sz="1600" dirty="0" smtClean="0">
                <a:solidFill>
                  <a:srgbClr val="00FF00"/>
                </a:solidFill>
              </a:rPr>
              <a:t> Pasta “ party,</a:t>
            </a:r>
          </a:p>
          <a:p>
            <a:endParaRPr lang="sk-SK" sz="1600" dirty="0">
              <a:solidFill>
                <a:srgbClr val="00FF00"/>
              </a:solidFill>
            </a:endParaRPr>
          </a:p>
          <a:p>
            <a:endParaRPr lang="sk-SK" sz="16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enco\Desktop\S.B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15900"/>
            <a:ext cx="10693399" cy="5040313"/>
          </a:xfrm>
          <a:prstGeom prst="rect">
            <a:avLst/>
          </a:prstGeom>
          <a:noFill/>
        </p:spPr>
      </p:pic>
      <p:sp>
        <p:nvSpPr>
          <p:cNvPr id="3" name="BlokTextu 2"/>
          <p:cNvSpPr txBox="1"/>
          <p:nvPr/>
        </p:nvSpPr>
        <p:spPr>
          <a:xfrm>
            <a:off x="450156" y="431924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smtClean="0">
                <a:solidFill>
                  <a:srgbClr val="00FF00"/>
                </a:solidFill>
              </a:rPr>
              <a:t>HARMONOGRAM</a:t>
            </a:r>
            <a:r>
              <a:rPr lang="sk-SK" sz="2800" dirty="0">
                <a:solidFill>
                  <a:srgbClr val="00FF00"/>
                </a:solidFill>
              </a:rPr>
              <a:t> </a:t>
            </a:r>
          </a:p>
          <a:p>
            <a:endParaRPr lang="sk-SK" sz="2800" dirty="0">
              <a:solidFill>
                <a:srgbClr val="00FF00"/>
              </a:solidFill>
              <a:latin typeface="+mj-lt"/>
              <a:ea typeface="BatangChe" pitchFamily="49" charset="-127"/>
              <a:cs typeface="Arial Unicode MS" pitchFamily="34" charset="-128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22164" y="1079996"/>
            <a:ext cx="95050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solidFill>
                  <a:srgbClr val="00FF00"/>
                </a:solidFill>
              </a:rPr>
              <a:t>Prezentácia bežcov a registrácia : </a:t>
            </a:r>
            <a:endParaRPr lang="sk-SK" sz="1600" b="1" dirty="0" smtClean="0">
              <a:solidFill>
                <a:srgbClr val="00FF00"/>
              </a:solidFill>
            </a:endParaRPr>
          </a:p>
          <a:p>
            <a:r>
              <a:rPr lang="sk-SK" sz="1600" dirty="0" smtClean="0">
                <a:solidFill>
                  <a:srgbClr val="00FF00"/>
                </a:solidFill>
              </a:rPr>
              <a:t>         - </a:t>
            </a:r>
            <a:r>
              <a:rPr lang="sk-SK" sz="1600" dirty="0" err="1" smtClean="0">
                <a:solidFill>
                  <a:srgbClr val="00FF00"/>
                </a:solidFill>
              </a:rPr>
              <a:t>online</a:t>
            </a:r>
            <a:r>
              <a:rPr lang="sk-SK" sz="1600" dirty="0" smtClean="0">
                <a:solidFill>
                  <a:srgbClr val="00FF00"/>
                </a:solidFill>
              </a:rPr>
              <a:t> registrácia do 13.11.2015 do 18:00 v sieti </a:t>
            </a:r>
            <a:r>
              <a:rPr lang="sk-SK" sz="1600" dirty="0" err="1" smtClean="0">
                <a:solidFill>
                  <a:srgbClr val="00FF00"/>
                </a:solidFill>
              </a:rPr>
              <a:t>PREDPREDAJ.sk</a:t>
            </a:r>
            <a:endParaRPr lang="sk-SK" sz="1600" dirty="0">
              <a:solidFill>
                <a:srgbClr val="00FF00"/>
              </a:solidFill>
            </a:endParaRP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        - 16. – 17. </a:t>
            </a:r>
            <a:r>
              <a:rPr lang="sk-SK" sz="1600" dirty="0">
                <a:solidFill>
                  <a:srgbClr val="00FF00"/>
                </a:solidFill>
              </a:rPr>
              <a:t>novembra od 10.00 do 20.00 </a:t>
            </a:r>
            <a:r>
              <a:rPr lang="sk-SK" sz="1600" dirty="0" err="1">
                <a:solidFill>
                  <a:srgbClr val="00FF00"/>
                </a:solidFill>
              </a:rPr>
              <a:t>T-Klub</a:t>
            </a:r>
            <a:r>
              <a:rPr lang="sk-SK" sz="1600" dirty="0">
                <a:solidFill>
                  <a:srgbClr val="00FF00"/>
                </a:solidFill>
              </a:rPr>
              <a:t>, </a:t>
            </a:r>
            <a:r>
              <a:rPr lang="sk-SK" sz="1600" dirty="0" err="1">
                <a:solidFill>
                  <a:srgbClr val="00FF00"/>
                </a:solidFill>
              </a:rPr>
              <a:t>Urbánkova</a:t>
            </a:r>
            <a:r>
              <a:rPr lang="sk-SK" sz="1600" dirty="0">
                <a:solidFill>
                  <a:srgbClr val="00FF00"/>
                </a:solidFill>
              </a:rPr>
              <a:t> 2 Košice </a:t>
            </a: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        - 18. novembra od </a:t>
            </a:r>
            <a:r>
              <a:rPr lang="sk-SK" sz="1600" dirty="0">
                <a:solidFill>
                  <a:srgbClr val="00FF00"/>
                </a:solidFill>
              </a:rPr>
              <a:t>10.00 do16:00 </a:t>
            </a:r>
            <a:r>
              <a:rPr lang="sk-SK" sz="1600" dirty="0" smtClean="0">
                <a:solidFill>
                  <a:srgbClr val="00FF00"/>
                </a:solidFill>
              </a:rPr>
              <a:t>v priestoroch Botanickej záhrady</a:t>
            </a:r>
            <a:endParaRPr lang="sk-SK" sz="1600" dirty="0">
              <a:solidFill>
                <a:srgbClr val="00FF00"/>
              </a:solidFill>
            </a:endParaRP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        - štart </a:t>
            </a:r>
            <a:r>
              <a:rPr lang="sk-SK" sz="1600" dirty="0">
                <a:solidFill>
                  <a:srgbClr val="00FF00"/>
                </a:solidFill>
              </a:rPr>
              <a:t>o 17:00 </a:t>
            </a:r>
            <a:r>
              <a:rPr lang="sk-SK" sz="1600" dirty="0" smtClean="0">
                <a:solidFill>
                  <a:srgbClr val="00FF00"/>
                </a:solidFill>
              </a:rPr>
              <a:t>v Botanickej </a:t>
            </a:r>
            <a:r>
              <a:rPr lang="sk-SK" sz="1600" dirty="0" smtClean="0">
                <a:solidFill>
                  <a:srgbClr val="00FF00"/>
                </a:solidFill>
              </a:rPr>
              <a:t>záhrade</a:t>
            </a: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</a:t>
            </a:r>
            <a:r>
              <a:rPr lang="sk-SK" sz="1600" dirty="0" smtClean="0">
                <a:solidFill>
                  <a:srgbClr val="00FF00"/>
                </a:solidFill>
              </a:rPr>
              <a:t>        - časový limit na beh je 1,5 hodiny</a:t>
            </a:r>
            <a:endParaRPr lang="sk-SK" sz="1600" dirty="0">
              <a:solidFill>
                <a:srgbClr val="00FF00"/>
              </a:solidFill>
            </a:endParaRP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        - cieľ </a:t>
            </a:r>
            <a:r>
              <a:rPr lang="sk-SK" sz="1600" dirty="0">
                <a:solidFill>
                  <a:srgbClr val="00FF00"/>
                </a:solidFill>
              </a:rPr>
              <a:t>v priestore štartu</a:t>
            </a: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        - občerstvenie </a:t>
            </a:r>
            <a:r>
              <a:rPr lang="sk-SK" sz="1600" dirty="0">
                <a:solidFill>
                  <a:srgbClr val="00FF00"/>
                </a:solidFill>
              </a:rPr>
              <a:t>na trati / voda</a:t>
            </a: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        - občerstvenie </a:t>
            </a:r>
            <a:r>
              <a:rPr lang="sk-SK" sz="1600" dirty="0">
                <a:solidFill>
                  <a:srgbClr val="00FF00"/>
                </a:solidFill>
              </a:rPr>
              <a:t>v </a:t>
            </a:r>
            <a:r>
              <a:rPr lang="sk-SK" sz="1600" dirty="0" smtClean="0">
                <a:solidFill>
                  <a:srgbClr val="00FF00"/>
                </a:solidFill>
              </a:rPr>
              <a:t>cieli </a:t>
            </a:r>
            <a:r>
              <a:rPr lang="sk-SK" sz="1600" dirty="0">
                <a:solidFill>
                  <a:srgbClr val="00FF00"/>
                </a:solidFill>
              </a:rPr>
              <a:t>/ voda</a:t>
            </a:r>
            <a:r>
              <a:rPr lang="sk-SK" sz="1600">
                <a:solidFill>
                  <a:srgbClr val="00FF00"/>
                </a:solidFill>
              </a:rPr>
              <a:t>, </a:t>
            </a:r>
            <a:r>
              <a:rPr lang="sk-SK" sz="1600" smtClean="0">
                <a:solidFill>
                  <a:srgbClr val="00FF00"/>
                </a:solidFill>
              </a:rPr>
              <a:t>ovocie</a:t>
            </a:r>
            <a:endParaRPr lang="sk-SK" sz="1600" dirty="0">
              <a:solidFill>
                <a:srgbClr val="00FF00"/>
              </a:solidFill>
            </a:endParaRPr>
          </a:p>
          <a:p>
            <a:pPr lvl="0"/>
            <a:r>
              <a:rPr lang="sk-SK" sz="1600" b="1" dirty="0">
                <a:solidFill>
                  <a:srgbClr val="00FF00"/>
                </a:solidFill>
              </a:rPr>
              <a:t>Vyhlásenie víťazov cca o </a:t>
            </a:r>
            <a:r>
              <a:rPr lang="sk-SK" sz="1600" b="1" dirty="0" smtClean="0">
                <a:solidFill>
                  <a:srgbClr val="00FF00"/>
                </a:solidFill>
              </a:rPr>
              <a:t>20.30 v priestoroch konania slávnostnej Beánie</a:t>
            </a:r>
            <a:endParaRPr lang="sk-SK" sz="1600" b="1" dirty="0">
              <a:solidFill>
                <a:srgbClr val="00FF00"/>
              </a:solidFill>
            </a:endParaRPr>
          </a:p>
          <a:p>
            <a:endParaRPr lang="sk-SK" sz="16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enco\Desktop\S.B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693399" cy="5040313"/>
          </a:xfrm>
          <a:prstGeom prst="rect">
            <a:avLst/>
          </a:prstGeom>
          <a:noFill/>
        </p:spPr>
      </p:pic>
      <p:sp>
        <p:nvSpPr>
          <p:cNvPr id="4" name="BlokTextu 3"/>
          <p:cNvSpPr txBox="1"/>
          <p:nvPr/>
        </p:nvSpPr>
        <p:spPr>
          <a:xfrm>
            <a:off x="522164" y="575941"/>
            <a:ext cx="95050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>
                <a:solidFill>
                  <a:srgbClr val="00FF00"/>
                </a:solidFill>
              </a:rPr>
              <a:t>Kategórie: </a:t>
            </a:r>
            <a:endParaRPr lang="sk-SK" sz="1600" dirty="0">
              <a:solidFill>
                <a:srgbClr val="00FF00"/>
              </a:solidFill>
            </a:endParaRP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        - Muži </a:t>
            </a:r>
            <a:r>
              <a:rPr lang="sk-SK" sz="1600" dirty="0">
                <a:solidFill>
                  <a:srgbClr val="00FF00"/>
                </a:solidFill>
              </a:rPr>
              <a:t>/ od 15 r.</a:t>
            </a: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        - Ženy </a:t>
            </a:r>
            <a:r>
              <a:rPr lang="sk-SK" sz="1600" dirty="0">
                <a:solidFill>
                  <a:srgbClr val="00FF00"/>
                </a:solidFill>
              </a:rPr>
              <a:t>/ od 15 r.</a:t>
            </a:r>
          </a:p>
          <a:p>
            <a:r>
              <a:rPr lang="sk-SK" sz="1600" dirty="0">
                <a:solidFill>
                  <a:srgbClr val="00FF00"/>
                </a:solidFill>
              </a:rPr>
              <a:t> </a:t>
            </a:r>
          </a:p>
          <a:p>
            <a:r>
              <a:rPr lang="sk-SK" sz="1600" b="1" dirty="0">
                <a:solidFill>
                  <a:srgbClr val="00FF00"/>
                </a:solidFill>
              </a:rPr>
              <a:t>Štartovné: </a:t>
            </a:r>
            <a:endParaRPr lang="sk-SK" sz="1600" dirty="0">
              <a:solidFill>
                <a:srgbClr val="00FF00"/>
              </a:solidFill>
            </a:endParaRP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         - 6</a:t>
            </a:r>
            <a:r>
              <a:rPr lang="sk-SK" sz="1600" dirty="0">
                <a:solidFill>
                  <a:srgbClr val="00FF00"/>
                </a:solidFill>
              </a:rPr>
              <a:t>,- € </a:t>
            </a:r>
            <a:r>
              <a:rPr lang="sk-SK" sz="1600" dirty="0" smtClean="0">
                <a:solidFill>
                  <a:srgbClr val="00FF00"/>
                </a:solidFill>
              </a:rPr>
              <a:t> </a:t>
            </a:r>
            <a:r>
              <a:rPr lang="sk-SK" sz="1600" dirty="0">
                <a:solidFill>
                  <a:srgbClr val="00FF00"/>
                </a:solidFill>
              </a:rPr>
              <a:t>do </a:t>
            </a:r>
            <a:r>
              <a:rPr lang="sk-SK" sz="1600" dirty="0" smtClean="0">
                <a:solidFill>
                  <a:srgbClr val="00FF00"/>
                </a:solidFill>
              </a:rPr>
              <a:t>14.11.2015 v predpredaji v sieti </a:t>
            </a:r>
            <a:r>
              <a:rPr lang="sk-SK" sz="1600" dirty="0" err="1" smtClean="0">
                <a:solidFill>
                  <a:srgbClr val="00FF00"/>
                </a:solidFill>
              </a:rPr>
              <a:t>PREDPREDAJ.sk</a:t>
            </a:r>
            <a:r>
              <a:rPr lang="sk-SK" sz="1600" dirty="0" smtClean="0">
                <a:solidFill>
                  <a:srgbClr val="00FF00"/>
                </a:solidFill>
              </a:rPr>
              <a:t>  </a:t>
            </a:r>
            <a:endParaRPr lang="sk-SK" sz="1600" dirty="0">
              <a:solidFill>
                <a:srgbClr val="00FF00"/>
              </a:solidFill>
            </a:endParaRP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         - 10</a:t>
            </a:r>
            <a:r>
              <a:rPr lang="sk-SK" sz="1600" dirty="0">
                <a:solidFill>
                  <a:srgbClr val="00FF00"/>
                </a:solidFill>
              </a:rPr>
              <a:t>,- € pri platbe na miestach prezentácie od 16. do 18.11.2015</a:t>
            </a:r>
          </a:p>
          <a:p>
            <a:pPr lvl="0"/>
            <a:r>
              <a:rPr lang="sk-SK" sz="1600" dirty="0" smtClean="0">
                <a:solidFill>
                  <a:srgbClr val="00FF00"/>
                </a:solidFill>
              </a:rPr>
              <a:t>          - dôchodcovia </a:t>
            </a:r>
            <a:r>
              <a:rPr lang="sk-SK" sz="1600" dirty="0">
                <a:solidFill>
                  <a:srgbClr val="00FF00"/>
                </a:solidFill>
              </a:rPr>
              <a:t>a </a:t>
            </a:r>
            <a:r>
              <a:rPr lang="sk-SK" sz="1600" dirty="0" smtClean="0">
                <a:solidFill>
                  <a:srgbClr val="00FF00"/>
                </a:solidFill>
              </a:rPr>
              <a:t>ZŤP zadarmo </a:t>
            </a:r>
            <a:r>
              <a:rPr lang="sk-SK" sz="1600" dirty="0">
                <a:solidFill>
                  <a:srgbClr val="00FF00"/>
                </a:solidFill>
              </a:rPr>
              <a:t>/ prezentácia na </a:t>
            </a:r>
            <a:r>
              <a:rPr lang="sk-SK" sz="1600" dirty="0" smtClean="0">
                <a:solidFill>
                  <a:srgbClr val="00FF00"/>
                </a:solidFill>
              </a:rPr>
              <a:t>mieste</a:t>
            </a:r>
          </a:p>
          <a:p>
            <a:pPr lvl="0"/>
            <a:endParaRPr lang="sk-SK" sz="1600" dirty="0">
              <a:solidFill>
                <a:srgbClr val="00FF00"/>
              </a:solidFill>
            </a:endParaRPr>
          </a:p>
          <a:p>
            <a:r>
              <a:rPr lang="sk-SK" sz="1600" dirty="0">
                <a:solidFill>
                  <a:srgbClr val="00FF00"/>
                </a:solidFill>
              </a:rPr>
              <a:t>Meranie času bude realizované elektronickými čipmi.</a:t>
            </a:r>
          </a:p>
          <a:p>
            <a:pPr lvl="0"/>
            <a:endParaRPr lang="sk-SK" sz="1600" dirty="0" smtClean="0">
              <a:solidFill>
                <a:srgbClr val="00FF00"/>
              </a:solidFill>
            </a:endParaRPr>
          </a:p>
          <a:p>
            <a:pPr lvl="0"/>
            <a:endParaRPr lang="sk-SK" sz="1600" dirty="0">
              <a:solidFill>
                <a:srgbClr val="00FF00"/>
              </a:solidFill>
            </a:endParaRPr>
          </a:p>
          <a:p>
            <a:pPr lvl="0"/>
            <a:endParaRPr lang="sk-SK" sz="1600" dirty="0">
              <a:solidFill>
                <a:srgbClr val="00FF00"/>
              </a:solidFill>
            </a:endParaRPr>
          </a:p>
          <a:p>
            <a:endParaRPr lang="sk-SK" sz="1600" dirty="0">
              <a:solidFill>
                <a:srgbClr val="00FF00"/>
              </a:solidFill>
            </a:endParaRPr>
          </a:p>
          <a:p>
            <a:endParaRPr lang="sk-SK" sz="16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Benco\Desktop\S.B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693399" cy="5040313"/>
          </a:xfrm>
          <a:prstGeom prst="rect">
            <a:avLst/>
          </a:prstGeom>
          <a:noFill/>
        </p:spPr>
      </p:pic>
      <p:sp>
        <p:nvSpPr>
          <p:cNvPr id="4" name="BlokTextu 3"/>
          <p:cNvSpPr txBox="1"/>
          <p:nvPr/>
        </p:nvSpPr>
        <p:spPr>
          <a:xfrm>
            <a:off x="450156" y="431924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>
                <a:solidFill>
                  <a:srgbClr val="00FF00"/>
                </a:solidFill>
                <a:latin typeface="+mj-lt"/>
              </a:rPr>
              <a:t>SÚŤAŽ </a:t>
            </a:r>
            <a:r>
              <a:rPr lang="sk-SK" sz="2800" dirty="0" smtClean="0">
                <a:solidFill>
                  <a:srgbClr val="00FF00"/>
                </a:solidFill>
                <a:latin typeface="+mj-lt"/>
              </a:rPr>
              <a:t>TÍMOV</a:t>
            </a:r>
            <a:endParaRPr lang="sk-SK" sz="2800" dirty="0">
              <a:solidFill>
                <a:srgbClr val="00FF00"/>
              </a:solidFill>
              <a:latin typeface="+mj-lt"/>
            </a:endParaRPr>
          </a:p>
          <a:p>
            <a:endParaRPr lang="sk-SK" sz="2800" dirty="0">
              <a:solidFill>
                <a:srgbClr val="00FF00"/>
              </a:solidFill>
              <a:latin typeface="+mj-lt"/>
              <a:ea typeface="BatangChe" pitchFamily="49" charset="-127"/>
              <a:cs typeface="Arial Unicode MS" pitchFamily="34" charset="-128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22164" y="1079996"/>
            <a:ext cx="9505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00FF00"/>
                </a:solidFill>
              </a:rPr>
              <a:t>           Každý </a:t>
            </a:r>
            <a:r>
              <a:rPr lang="sk-SK" sz="1600" dirty="0">
                <a:solidFill>
                  <a:srgbClr val="00FF00"/>
                </a:solidFill>
              </a:rPr>
              <a:t>bežec , bez rozdielu vekovej skupiny , má možnosť, sa pri registrácii zaradiť do </a:t>
            </a:r>
            <a:r>
              <a:rPr lang="sk-SK" sz="1600" dirty="0" smtClean="0">
                <a:solidFill>
                  <a:srgbClr val="00FF00"/>
                </a:solidFill>
              </a:rPr>
              <a:t>tímu</a:t>
            </a:r>
            <a:r>
              <a:rPr lang="sk-SK" sz="1600" dirty="0">
                <a:solidFill>
                  <a:srgbClr val="00FF00"/>
                </a:solidFill>
              </a:rPr>
              <a:t>. </a:t>
            </a:r>
          </a:p>
          <a:p>
            <a:r>
              <a:rPr lang="sk-SK" sz="1600" dirty="0" smtClean="0">
                <a:solidFill>
                  <a:srgbClr val="00FF00"/>
                </a:solidFill>
              </a:rPr>
              <a:t>Tím</a:t>
            </a:r>
            <a:r>
              <a:rPr lang="sk-SK" sz="1600" dirty="0">
                <a:solidFill>
                  <a:srgbClr val="00FF00"/>
                </a:solidFill>
              </a:rPr>
              <a:t>, za ktorý pobeží najviac registrovaných bežcov /zapojiť sa môžu športové </a:t>
            </a:r>
            <a:r>
              <a:rPr lang="sk-SK" sz="1600" dirty="0" smtClean="0">
                <a:solidFill>
                  <a:srgbClr val="00FF00"/>
                </a:solidFill>
              </a:rPr>
              <a:t>tímy</a:t>
            </a:r>
            <a:r>
              <a:rPr lang="sk-SK" sz="1600" dirty="0">
                <a:solidFill>
                  <a:srgbClr val="00FF00"/>
                </a:solidFill>
              </a:rPr>
              <a:t>, stredné školy, fakulty vysokých škôl, športové kluby, občianske združenia, či amatérske </a:t>
            </a:r>
            <a:r>
              <a:rPr lang="sk-SK" sz="1600" dirty="0" smtClean="0">
                <a:solidFill>
                  <a:srgbClr val="00FF00"/>
                </a:solidFill>
              </a:rPr>
              <a:t>tímy</a:t>
            </a:r>
            <a:r>
              <a:rPr lang="sk-SK" sz="1600" dirty="0">
                <a:solidFill>
                  <a:srgbClr val="00FF00"/>
                </a:solidFill>
              </a:rPr>
              <a:t>... /vyhráva „</a:t>
            </a:r>
            <a:r>
              <a:rPr lang="sk-SK" sz="1600" dirty="0" err="1">
                <a:solidFill>
                  <a:srgbClr val="00FF00"/>
                </a:solidFill>
              </a:rPr>
              <a:t>price</a:t>
            </a:r>
            <a:r>
              <a:rPr lang="sk-SK" sz="1600" dirty="0">
                <a:solidFill>
                  <a:srgbClr val="00FF00"/>
                </a:solidFill>
              </a:rPr>
              <a:t> </a:t>
            </a:r>
            <a:r>
              <a:rPr lang="sk-SK" sz="1600" dirty="0" err="1">
                <a:solidFill>
                  <a:srgbClr val="00FF00"/>
                </a:solidFill>
              </a:rPr>
              <a:t>money</a:t>
            </a:r>
            <a:r>
              <a:rPr lang="sk-SK" sz="1600" dirty="0">
                <a:solidFill>
                  <a:srgbClr val="00FF00"/>
                </a:solidFill>
              </a:rPr>
              <a:t>“ v hodnote 1.000 EUR</a:t>
            </a:r>
            <a:r>
              <a:rPr lang="sk-SK" sz="1600" dirty="0" smtClean="0">
                <a:solidFill>
                  <a:srgbClr val="00FF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sk-SK" sz="1600" dirty="0" smtClean="0">
                <a:solidFill>
                  <a:srgbClr val="00FF00"/>
                </a:solidFill>
              </a:rPr>
              <a:t> za právoplatného člena tímu sa považuje bežec/bežkyňa, ktorý má uhradené štartovné v sieti </a:t>
            </a:r>
            <a:r>
              <a:rPr lang="sk-SK" sz="1600" dirty="0" err="1" smtClean="0">
                <a:solidFill>
                  <a:srgbClr val="00FF00"/>
                </a:solidFill>
              </a:rPr>
              <a:t>Predpredaj.sk</a:t>
            </a:r>
            <a:endParaRPr lang="sk-SK" sz="1600" dirty="0" smtClean="0">
              <a:solidFill>
                <a:srgbClr val="00FF00"/>
              </a:solidFill>
            </a:endParaRPr>
          </a:p>
          <a:p>
            <a:pPr>
              <a:buFontTx/>
              <a:buChar char="-"/>
            </a:pPr>
            <a:r>
              <a:rPr lang="sk-SK" sz="1600" dirty="0" smtClean="0">
                <a:solidFill>
                  <a:srgbClr val="00FF00"/>
                </a:solidFill>
              </a:rPr>
              <a:t> predbežné výsledky o počtoch tímov budú k dispozícii 13.11.2015 do 24:00 na webe </a:t>
            </a:r>
            <a:r>
              <a:rPr lang="sk-SK" sz="1600" dirty="0" err="1" smtClean="0">
                <a:solidFill>
                  <a:srgbClr val="00FF00"/>
                </a:solidFill>
              </a:rPr>
              <a:t>www.studentkefestivaly.sk</a:t>
            </a:r>
            <a:endParaRPr lang="sk-SK" sz="1600" dirty="0" smtClean="0">
              <a:solidFill>
                <a:srgbClr val="00FF00"/>
              </a:solidFill>
            </a:endParaRPr>
          </a:p>
          <a:p>
            <a:endParaRPr lang="sk-SK" sz="1600" dirty="0" smtClean="0">
              <a:solidFill>
                <a:srgbClr val="00FF00"/>
              </a:solidFill>
            </a:endParaRPr>
          </a:p>
          <a:p>
            <a:endParaRPr lang="sk-SK" sz="1600" dirty="0">
              <a:solidFill>
                <a:srgbClr val="00FF00"/>
              </a:solidFill>
            </a:endParaRPr>
          </a:p>
          <a:p>
            <a:r>
              <a:rPr lang="sk-SK" sz="1600" dirty="0">
                <a:solidFill>
                  <a:srgbClr val="00FF00"/>
                </a:solidFill>
              </a:rPr>
              <a:t>Víťaz súťaže </a:t>
            </a:r>
            <a:r>
              <a:rPr lang="sk-SK" sz="1600" dirty="0" smtClean="0">
                <a:solidFill>
                  <a:srgbClr val="00FF00"/>
                </a:solidFill>
              </a:rPr>
              <a:t>tímov </a:t>
            </a:r>
            <a:r>
              <a:rPr lang="sk-SK" sz="1600" dirty="0">
                <a:solidFill>
                  <a:srgbClr val="00FF00"/>
                </a:solidFill>
              </a:rPr>
              <a:t>bude </a:t>
            </a:r>
            <a:r>
              <a:rPr lang="sk-SK" sz="1600" dirty="0" smtClean="0">
                <a:solidFill>
                  <a:srgbClr val="00FF00"/>
                </a:solidFill>
              </a:rPr>
              <a:t>vyhlásený v priestoroch konania slávnostnej Beánie.</a:t>
            </a:r>
            <a:endParaRPr lang="sk-SK" sz="1600" dirty="0">
              <a:solidFill>
                <a:srgbClr val="00FF00"/>
              </a:solidFill>
            </a:endParaRPr>
          </a:p>
          <a:p>
            <a:endParaRPr lang="sk-SK" sz="1600" dirty="0">
              <a:solidFill>
                <a:srgbClr val="00FF00"/>
              </a:solidFill>
            </a:endParaRPr>
          </a:p>
          <a:p>
            <a:endParaRPr lang="sk-SK" sz="16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enco\Desktop\S.B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0693399" cy="5040313"/>
          </a:xfrm>
          <a:prstGeom prst="rect">
            <a:avLst/>
          </a:prstGeom>
          <a:noFill/>
        </p:spPr>
      </p:pic>
      <p:sp>
        <p:nvSpPr>
          <p:cNvPr id="3" name="BlokTextu 2"/>
          <p:cNvSpPr txBox="1"/>
          <p:nvPr/>
        </p:nvSpPr>
        <p:spPr>
          <a:xfrm>
            <a:off x="522164" y="1079996"/>
            <a:ext cx="4536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srgbClr val="00FF00"/>
                </a:solidFill>
              </a:rPr>
              <a:t>Ďakujeme a tešíme sa na spoluprácu....</a:t>
            </a:r>
          </a:p>
          <a:p>
            <a:endParaRPr lang="sk-SK" sz="1600" b="1" dirty="0">
              <a:solidFill>
                <a:srgbClr val="00FF00"/>
              </a:solidFill>
            </a:endParaRPr>
          </a:p>
          <a:p>
            <a:r>
              <a:rPr lang="sk-SK" sz="1600" b="1" dirty="0" smtClean="0">
                <a:solidFill>
                  <a:srgbClr val="00FF00"/>
                </a:solidFill>
              </a:rPr>
              <a:t>UNIVERZITA PAVLA JOZEFA ŠAFÁRIKA v  KOŠICIACH</a:t>
            </a:r>
          </a:p>
          <a:p>
            <a:r>
              <a:rPr lang="sk-SK" sz="1600" b="1" dirty="0" smtClean="0">
                <a:solidFill>
                  <a:srgbClr val="00FF00"/>
                </a:solidFill>
              </a:rPr>
              <a:t>MESTO KOŠICE</a:t>
            </a:r>
            <a:endParaRPr lang="sk-SK" sz="1600" dirty="0">
              <a:solidFill>
                <a:srgbClr val="00FF00"/>
              </a:solidFill>
            </a:endParaRPr>
          </a:p>
          <a:p>
            <a:r>
              <a:rPr lang="sk-SK" sz="1600" dirty="0">
                <a:solidFill>
                  <a:srgbClr val="00FF00"/>
                </a:solidFill>
              </a:rPr>
              <a:t> </a:t>
            </a:r>
          </a:p>
          <a:p>
            <a:endParaRPr lang="sk-SK" sz="1600" dirty="0">
              <a:solidFill>
                <a:srgbClr val="00FF00"/>
              </a:solidFill>
            </a:endParaRPr>
          </a:p>
          <a:p>
            <a:endParaRPr lang="sk-SK" sz="1600" dirty="0">
              <a:solidFill>
                <a:srgbClr val="00FF0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130676" y="1079996"/>
            <a:ext cx="34563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1600" b="1" dirty="0" smtClean="0">
              <a:solidFill>
                <a:srgbClr val="00FF00"/>
              </a:solidFill>
            </a:endParaRPr>
          </a:p>
          <a:p>
            <a:endParaRPr lang="sk-SK" sz="1600" b="1" dirty="0">
              <a:solidFill>
                <a:srgbClr val="00FF00"/>
              </a:solidFill>
            </a:endParaRPr>
          </a:p>
          <a:p>
            <a:r>
              <a:rPr lang="sk-SK" sz="1600" b="1" dirty="0" smtClean="0">
                <a:solidFill>
                  <a:srgbClr val="00FF00"/>
                </a:solidFill>
              </a:rPr>
              <a:t>DREAM PRODUCTION s.r.o.</a:t>
            </a:r>
          </a:p>
          <a:p>
            <a:r>
              <a:rPr lang="sk-SK" sz="1600" b="1" dirty="0" smtClean="0">
                <a:solidFill>
                  <a:srgbClr val="00FF00"/>
                </a:solidFill>
              </a:rPr>
              <a:t>ŠTUDETSKÉ KLUBY s.r.o.</a:t>
            </a:r>
          </a:p>
          <a:p>
            <a:r>
              <a:rPr lang="sk-SK" sz="1600" dirty="0">
                <a:solidFill>
                  <a:srgbClr val="00FF00"/>
                </a:solidFill>
              </a:rPr>
              <a:t> </a:t>
            </a:r>
          </a:p>
          <a:p>
            <a:endParaRPr lang="sk-SK" sz="1600" dirty="0">
              <a:solidFill>
                <a:srgbClr val="00FF00"/>
              </a:solidFill>
            </a:endParaRPr>
          </a:p>
          <a:p>
            <a:endParaRPr lang="sk-SK" sz="16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121</Words>
  <Application>Microsoft Office PowerPoint</Application>
  <PresentationFormat>Vlastná</PresentationFormat>
  <Paragraphs>65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Benco</dc:creator>
  <cp:lastModifiedBy>Veronika Bernátová</cp:lastModifiedBy>
  <cp:revision>28</cp:revision>
  <dcterms:created xsi:type="dcterms:W3CDTF">2015-10-14T15:14:09Z</dcterms:created>
  <dcterms:modified xsi:type="dcterms:W3CDTF">2015-10-23T11:50:35Z</dcterms:modified>
</cp:coreProperties>
</file>